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11" r:id="rId13"/>
    <p:sldId id="31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55699" autoAdjust="0"/>
  </p:normalViewPr>
  <p:slideViewPr>
    <p:cSldViewPr snapToGrid="0">
      <p:cViewPr varScale="1">
        <p:scale>
          <a:sx n="84" d="100"/>
          <a:sy n="84" d="100"/>
        </p:scale>
        <p:origin x="2286" y="60"/>
      </p:cViewPr>
      <p:guideLst/>
    </p:cSldViewPr>
  </p:slideViewPr>
  <p:notesTextViewPr>
    <p:cViewPr>
      <p:scale>
        <a:sx n="3" d="2"/>
        <a:sy n="3" d="2"/>
      </p:scale>
      <p:origin x="0" y="-8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Muito boa tarde a todos! Eu sou o Edgar e este é o meu colega João. Hoje estamos aqui para vos apresentar o nosso projeto final. O nosso projeto é sobre o website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WebMeteo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 inteligência artificial. Esperemos que gostem.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Ainda </a:t>
            </a:r>
            <a:r>
              <a:rPr lang="en-US" dirty="0" err="1"/>
              <a:t>como</a:t>
            </a:r>
            <a:r>
              <a:rPr lang="en-US" dirty="0"/>
              <a:t> parametros extra da rede neuronal nós </a:t>
            </a:r>
            <a:r>
              <a:rPr lang="en-US" dirty="0" err="1"/>
              <a:t>utilizamos</a:t>
            </a:r>
            <a:r>
              <a:rPr lang="en-US" dirty="0"/>
              <a:t> o Adam </a:t>
            </a:r>
            <a:r>
              <a:rPr lang="en-US" dirty="0" err="1"/>
              <a:t>como</a:t>
            </a:r>
            <a:r>
              <a:rPr lang="en-US" dirty="0"/>
              <a:t> Optimizer. O Optimizer é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ajustar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pesos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neurónio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motivos </a:t>
            </a:r>
            <a:r>
              <a:rPr lang="en-US" dirty="0" err="1"/>
              <a:t>por</a:t>
            </a:r>
            <a:r>
              <a:rPr lang="en-US" dirty="0"/>
              <a:t> termos </a:t>
            </a:r>
            <a:r>
              <a:rPr lang="en-US" dirty="0" err="1"/>
              <a:t>escolhido</a:t>
            </a:r>
            <a:r>
              <a:rPr lang="en-US" dirty="0"/>
              <a:t> o Adam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learning rate </a:t>
            </a:r>
            <a:r>
              <a:rPr lang="en-US" dirty="0" err="1"/>
              <a:t>dinâmico</a:t>
            </a:r>
            <a:r>
              <a:rPr lang="en-US" dirty="0"/>
              <a:t>, ou seja, ele </a:t>
            </a:r>
            <a:r>
              <a:rPr lang="en-US" dirty="0" err="1"/>
              <a:t>mantém</a:t>
            </a:r>
            <a:r>
              <a:rPr lang="en-US" dirty="0"/>
              <a:t> learning rates </a:t>
            </a:r>
            <a:r>
              <a:rPr lang="en-US" dirty="0" err="1"/>
              <a:t>separados</a:t>
            </a:r>
            <a:r>
              <a:rPr lang="en-US" dirty="0"/>
              <a:t> para diferentes parametros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atualizações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 também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atualização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pesos baseados no </a:t>
            </a:r>
            <a:r>
              <a:rPr lang="en-US" dirty="0" err="1"/>
              <a:t>seu</a:t>
            </a:r>
            <a:r>
              <a:rPr lang="en-US" dirty="0"/>
              <a:t> momentum ou </a:t>
            </a:r>
            <a:r>
              <a:rPr lang="en-US" dirty="0" err="1"/>
              <a:t>ímpeto</a:t>
            </a:r>
            <a:r>
              <a:rPr lang="en-US" dirty="0"/>
              <a:t>, 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para atualizar os pesos com base no histórico dos gradientes e graças a isso ele consegue obter uma convergência rápida até aos melhores valores dos pesos.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Já como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loss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function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escolhemos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Sparse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Categorical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Cross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Entropy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pela sua capacidade de lidar melhor com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datasets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desequilibrados, através da atribuição de pesos a classes mais escassas.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Por fim, implementámos ainda 3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Primeiramente o Early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Stopping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que durante o treino de 100 ciclos que realizámos se a partir do ciclo nº30 não houvesse uma melhoria durante 15 ciclos parava automaticamente o treino.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especialmente importante por ajudar a prever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overfitting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 poupar tempo e recursos computacionais em treino. Também implementámos o Model Checkpoint que ao atingir o melhor valor possível na precisão dos dados de teste o mesmo guarda todos os pesos dos neurónios que serão utilizados posteriormente na implementação do website. Por fim, já mais como medida de segurança implementámos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Terminate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Not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Number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serve apenas para evitar erros, terminando o treino automaticamente caso encontre um valor que não seja um número. </a:t>
            </a:r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a construção e o treino da rede neuronal, seguiu-se para o desenvolvimento do website para poder mostrar os resultados das previsões feita pela rede neuronal.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 website em si apresenta 2 principais funcionalidades divididas pelo ecrã. A primeira é a tabela das previsões em que apresenta as previsões para as próximas 3 horas para todos os diferentes distritos de Portugal. A segunda é a disponibilidade de uma imagem do mapa de Portugal com a junção da imagem do radar do IPMA atual.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Ambas as previsões como a imagem do radar, são atualizadas no website a cada 5</a:t>
            </a:r>
            <a:r>
              <a:rPr lang="pt-PT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minutos.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que o website pudesse mostrar as informações dos resultados da rede neuronal no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foi desenvolvida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API em si começa por construir uma rota GET que vai buscar a imagem do radar do IPMA a partir da hora atual no formato UTC, mas com 10 minutos de atraso e arredondada de 5 a 5 minutos. No fim, esta rota, envia a imagem no formato de base64.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Além desta rota, a API também constrói uma outra rota GET que é responsável por pegar nessa mesma imagem do radar, carrega os melhores pesos que foram retiradas na construção e treino da rede neuronal e para cada hora das 3 e distrito, recorta a imagem para cada distrito para poder apresentar o mesmo formato que na construção e treino do modelo e faz a previsão. No fim dessa rota, adiciona todos os resultados num dicionário e envia no formato json.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o desenvolvimento do projeto final, foi analisado que apesar da rede neuronal não representar capacidades para fazer uma previsão correta nos dias de chuva intensa devido à indisponibilidade de imagens do radar vindas do IPMA com valores mais altos, foi possível obter uma previsão estável com uma precisão entre os 80 a 95%. Isto quer dizer que no caso de haver possibilidade de a rede neuronal disponibilizar de um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mais completo, com certeza, seria uma aplicação capaz de prever todos os comportamentos da atmosfera.</a:t>
            </a:r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Primeiro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começaremos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pequeno introdução sobre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conceito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do projeto,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seguida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um enquadramento teorico para um melhor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entendimento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da explicação do mesmo, as ferramentas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utilizadas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para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seu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desenvolvimento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,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processo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construção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e treino da rede neuronal,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falaremos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sobre o website desenvolvido,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analisaremos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resultados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finais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terminando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breve conclusão.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previsão do tempo é uma área multidisciplinar que com satélites, radares e entre outros sensores, conseguimos observar a atmosfera, aplicar técnicas de modelagem e processar de dados para que possa ser estimada.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Os dados que esses dispositivos e sensores recolhem incluem informações como a intensidade do vento, temperatura, humidade, pressão atmosférica, precipitação que podem alimentar modelos computacionais de modo a simular o comportamento da atmosfera. Essa simulação pode melhorar com o uso de técnicas de Deep Learning.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Neste projeto final, foi desenvolvido uma rede neuronal Convolucional em Deep Learning para obter uma melhor previsão da precipitação de Portugal a curto prazo, com base em imagens de radares meteorológicos do IPMA.</a:t>
            </a:r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Na base do Deep Learning estão os neurónios artificiais. Basicamente, o neurónio artificial copia o funcionamento do neurónio biológico. Ao receber informação, ele atribui um peso a essa informação de acordo com a sua importância, soma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passa o total pela função de ativação. O valor do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é um parâmetro adicional criado para dar importância a todos os neurónios mesmo que os seus pesos sejam 0. Ao fazer isso, o neurónio terá sempre influência no output final. Já a função de ativação tem como objetivo introduzir a não-linearidade à saída do neurónio, ou seja, fazer com que, por exemplo, grandes alterações no input não proporcionem alterações equivalentes ao output.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Já uma rede neuronal é apenas um conjunto de neurónios artificiais interligados.</a:t>
            </a:r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 problema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desenvolvido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 neuronal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convolucional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é um tipo de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dedicado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classificação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imagens. Tem muitas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aplicações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reconhecimento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facial,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e para isso tem alguns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camadas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especificas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eu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explicar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Começando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Batch Normalization layer,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providenciar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um treino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estável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Para isso,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receber 10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input,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pega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parte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digamos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primeiro pixel de todas as fotos,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original pela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todos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primeiros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dividido pelo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desvio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padrão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às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sua integra e assim faz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dados sejam menos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dispersos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seguida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temos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convolutiona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layer. 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 objetivo principal desta é aplicar filtros espaciais a um dado de entrada (neste caso uma imagem) para extrair características relevantes. Cada filtro é uma matriz de pesos que percorre a imagem através de operações de convolução. A convolução envolve a multiplicação dos valores de pixel de entrada pelo filtro correspondente, somando os resultados e produzindo um valor de saída em uma nova matriz conhecida como mapa de características. Ao fazê-lo a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convolutional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layer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capaz de aprender diferentes tipos de características, como bordas, texturas, padrões e formas, em várias escalas e localizações dentro da imagem de entrada.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Temos ainda a Pooling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diminuir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caracteristicas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convolutional layer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extraindo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importantes.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duas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consequentemente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duas formas de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fazer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Neste projeto nós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utilizámos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Max Pooling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dentro da área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encontra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pixel com o valor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alto e passa esse valor para o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Finalmente temos a Dropout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funciona de forma bastante simples. 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percentagem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neurónios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0 fazendo com que dessa forma, evite um pouco o overfitting, um problema bastante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redes neuronais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apenas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 capaz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imagens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treinada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ser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obsoleta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 dados novos.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este projeto sobre a previsão da precipitação de Portugal, foram utilizadas um conjunto de ferramentas que permitiram o desenvolvimento do mesmo.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poder aproveitar uma boa gestão e partilha do código de modo a facilitar o trabalho da equipa e manter um histórico de alterações, foi utilizado o GitHub Desktop.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explorar e analisar os dados da precipitação, construir e treinar a rede neuronal que pudesse simular a previsão para as próximas 3 horas em cada distrito de Portugal, foi utilizado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é uma plataforma web de computação com suporte a células, o que é uma grande vantagem por poder disponibilizar uma execução do código interativa. Para código mais específico em Deep Learning, foi utilizado a biblioteca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De forma a poder aplicar o modelo da rede neuronal treinada, foi desenvolvida uma interface de utilizador dinâmica e responsiva com o vue.js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tratar da lógica de negócio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Como IDE para o desenvolvimento do website, foi escolhido o Visual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Antes de construirmos e treinar-mos a nossa rede neuronal tivemos que construir 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é </a:t>
            </a:r>
            <a:r>
              <a:rPr lang="pt-PT" dirty="0" err="1"/>
              <a:t>constituido</a:t>
            </a:r>
            <a:r>
              <a:rPr lang="pt-PT" dirty="0"/>
              <a:t> por duas partes. A imagem do radar de precipitação e o valor da mesma.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Primeiro começamos por arranjar forma de obter os dados apesar das limitações do IPMA. Enquanto as imagens não estão diretamente disponíveis na API do IPMA e tivemos que as obter através de algumas alterações no URL, os valores da precipitação disponibilizados eram apenas das últimas 3 horas, limitando assim bastante 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 seguida, apesar da premissa inicial do projeto ser a previsão de tempo para Leiria nas próximas duas horas, nós estendemos bastante nesse aspeto passando para uma previsão para uma, duas e três horas de distância para todos os distritos portugueses. Sendo assim receber ao imagem dos radares do IPMA fizemos um recorte para cada um dos </a:t>
            </a:r>
            <a:r>
              <a:rPr lang="pt-PT" dirty="0" err="1"/>
              <a:t>distritos.Após</a:t>
            </a:r>
            <a:r>
              <a:rPr lang="pt-PT" dirty="0"/>
              <a:t> isso, dado que os valores da precipitação eram </a:t>
            </a:r>
            <a:r>
              <a:rPr lang="pt-PT" dirty="0" err="1"/>
              <a:t>numeros</a:t>
            </a:r>
            <a:r>
              <a:rPr lang="pt-PT" dirty="0"/>
              <a:t> racionais não negativos para obter um </a:t>
            </a:r>
            <a:r>
              <a:rPr lang="pt-PT" dirty="0" err="1"/>
              <a:t>dataset</a:t>
            </a:r>
            <a:r>
              <a:rPr lang="pt-PT" dirty="0"/>
              <a:t> mais consistente nós normalizamos esses valores.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caso, o valor da precipitação era dividido por 240 e multiplicado por 100 para o seu valor ficar entre 0 e 100. Este valor foi escolhido porque o valor mais alto registado foi de 220mm3/h em Penhas da Saúde em 1977 e decidimos ainda dar uma pequena margem para casos extremos que possam acontecer.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 seguida demos atenção há coerência. Dado que em alguns pedidos os valores da precipitação vinham negativos e dentro do contexto não faria sentido então, nesses casos o valor foi arredondado para 0. Já nas imagens, como algumas vinham com o delineado da fronteira portuguesa e outras, não antes da imagem ser adicionada ao </a:t>
            </a:r>
            <a:r>
              <a:rPr lang="pt-PT" dirty="0" err="1"/>
              <a:t>dataset</a:t>
            </a:r>
            <a:r>
              <a:rPr lang="pt-PT" dirty="0"/>
              <a:t> todos os </a:t>
            </a:r>
            <a:r>
              <a:rPr lang="pt-PT" dirty="0" err="1"/>
              <a:t>pixeis</a:t>
            </a:r>
            <a:r>
              <a:rPr lang="pt-PT" dirty="0"/>
              <a:t> pretos eram removidos.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Por fim, dada a carência de dados e o nosso pedido ao IPMA foi recusado decidimos optar por </a:t>
            </a:r>
            <a:r>
              <a:rPr lang="pt-PT" dirty="0" err="1"/>
              <a:t>tecnicas</a:t>
            </a:r>
            <a:r>
              <a:rPr lang="pt-PT" dirty="0"/>
              <a:t> de data </a:t>
            </a:r>
            <a:r>
              <a:rPr lang="pt-PT" dirty="0" err="1"/>
              <a:t>augmentation</a:t>
            </a:r>
            <a:r>
              <a:rPr lang="pt-PT" dirty="0"/>
              <a:t>. Este tipo de </a:t>
            </a:r>
            <a:r>
              <a:rPr lang="pt-PT" dirty="0" err="1"/>
              <a:t>tecnicas</a:t>
            </a:r>
            <a:r>
              <a:rPr lang="pt-PT" dirty="0"/>
              <a:t> é utilizado para aumentar a quantidade de dados com base nos dados originais. No entanto, já que as imagens são mais sensíveis tivemos que optar por </a:t>
            </a:r>
            <a:r>
              <a:rPr lang="pt-PT" dirty="0" err="1"/>
              <a:t>tecnicas</a:t>
            </a:r>
            <a:r>
              <a:rPr lang="pt-PT" dirty="0"/>
              <a:t> mais discretas, no caso, optamos por deslizar as imagens um pixel para a esquerda, para direita, e para baixo e depois rodamos a imagem original e as 3 novas 1 grau. Sendo assim, conseguimos obter 8 vezes mais dados.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Site </a:t>
            </a:r>
            <a:r>
              <a:rPr lang="pt-PT" dirty="0" err="1">
                <a:solidFill>
                  <a:schemeClr val="lt1"/>
                </a:solidFill>
              </a:rPr>
              <a:t>WebMeteo</a:t>
            </a:r>
            <a:r>
              <a:rPr lang="pt-PT" dirty="0">
                <a:solidFill>
                  <a:schemeClr val="lt1"/>
                </a:solidFill>
              </a:rPr>
              <a:t> com Inteligência Artificial</a:t>
            </a:r>
            <a:endParaRPr lang="pt-PT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Informático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35" y="-1356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1445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"/>
    </mc:Choice>
    <mc:Fallback xmlns="">
      <p:transition spd="slow" advTm="34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1204823" y="2315700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204823" y="2379300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979121" y="2845708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18895" y="1461303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515" y="1597815"/>
                <a:ext cx="4656795" cy="3519493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128239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8121" y="1037094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5389680" y="2417861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</a:t>
            </a:r>
            <a:r>
              <a:rPr lang="pt-PT">
                <a:latin typeface="Catamaran Light" panose="020B0604020202020204" charset="0"/>
                <a:cs typeface="Catamaran Light" panose="020B0604020202020204" charset="0"/>
              </a:rPr>
              <a:t>cada 5 </a:t>
            </a:r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1807998" y="1715407"/>
            <a:ext cx="200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5426028" y="1724798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17D1D-9124-1FBC-BB36-BE029BBC16B5}"/>
              </a:ext>
            </a:extLst>
          </p:cNvPr>
          <p:cNvGrpSpPr/>
          <p:nvPr/>
        </p:nvGrpSpPr>
        <p:grpSpPr>
          <a:xfrm>
            <a:off x="2714031" y="3496209"/>
            <a:ext cx="3735552" cy="1543050"/>
            <a:chOff x="2704224" y="3496209"/>
            <a:chExt cx="3735552" cy="15430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A8681C-3351-4D72-AD2A-6F95349CABB6}"/>
                </a:ext>
              </a:extLst>
            </p:cNvPr>
            <p:cNvSpPr/>
            <p:nvPr/>
          </p:nvSpPr>
          <p:spPr>
            <a:xfrm>
              <a:off x="2704224" y="3496209"/>
              <a:ext cx="3735552" cy="1543050"/>
            </a:xfrm>
            <a:prstGeom prst="rect">
              <a:avLst/>
            </a:prstGeom>
            <a:solidFill>
              <a:srgbClr val="4343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DC40D-058F-4005-0135-7DE06B7866AE}"/>
                </a:ext>
              </a:extLst>
            </p:cNvPr>
            <p:cNvSpPr/>
            <p:nvPr/>
          </p:nvSpPr>
          <p:spPr>
            <a:xfrm>
              <a:off x="3026231" y="4232580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hora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5F0C90-D8DA-E227-2566-6C15B8F1C2BC}"/>
                </a:ext>
              </a:extLst>
            </p:cNvPr>
            <p:cNvSpPr/>
            <p:nvPr/>
          </p:nvSpPr>
          <p:spPr>
            <a:xfrm>
              <a:off x="4827867" y="4212369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distrito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49FC4-E49E-8FB1-8010-7B3E4D69CF09}"/>
                </a:ext>
              </a:extLst>
            </p:cNvPr>
            <p:cNvSpPr txBox="1"/>
            <p:nvPr/>
          </p:nvSpPr>
          <p:spPr>
            <a:xfrm>
              <a:off x="2704224" y="3555205"/>
              <a:ext cx="373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Previsão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7F3930-5FBE-4337-5225-0854184A3DD0}"/>
              </a:ext>
            </a:extLst>
          </p:cNvPr>
          <p:cNvGrpSpPr/>
          <p:nvPr/>
        </p:nvGrpSpPr>
        <p:grpSpPr>
          <a:xfrm>
            <a:off x="7428312" y="1085283"/>
            <a:ext cx="1543050" cy="1850827"/>
            <a:chOff x="410656" y="1140023"/>
            <a:chExt cx="1543050" cy="1850827"/>
          </a:xfrm>
        </p:grpSpPr>
        <p:pic>
          <p:nvPicPr>
            <p:cNvPr id="7" name="Picture 2" descr="Laptop - Free computer icons">
              <a:extLst>
                <a:ext uri="{FF2B5EF4-FFF2-40B4-BE49-F238E27FC236}">
                  <a16:creationId xmlns:a16="http://schemas.microsoft.com/office/drawing/2014/main" id="{9F629C50-A36F-E9F5-A158-BF9081EA1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29E71B-7AB2-1367-F975-A614DFDF5191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E084C3-D0F2-4DB0-B257-3690742BFEC4}"/>
              </a:ext>
            </a:extLst>
          </p:cNvPr>
          <p:cNvSpPr txBox="1"/>
          <p:nvPr/>
        </p:nvSpPr>
        <p:spPr>
          <a:xfrm>
            <a:off x="1824455" y="2410344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5 minutos</a:t>
            </a:r>
          </a:p>
        </p:txBody>
      </p:sp>
    </p:spTree>
    <p:extLst>
      <p:ext uri="{BB962C8B-B14F-4D97-AF65-F5344CB8AC3E}">
        <p14:creationId xmlns:p14="http://schemas.microsoft.com/office/powerpoint/2010/main" val="3706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  <p:pic>
        <p:nvPicPr>
          <p:cNvPr id="1026" name="Picture 2" descr="Convolutional Neural Network Champions —Part 1: LeNet-5 (TensorFlow 2.x) |  by Amir Nejad | Towards Data Science">
            <a:extLst>
              <a:ext uri="{FF2B5EF4-FFF2-40B4-BE49-F238E27FC236}">
                <a16:creationId xmlns:a16="http://schemas.microsoft.com/office/drawing/2014/main" id="{0CB9DA03-0963-1473-D848-949BC0F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065194"/>
            <a:ext cx="2502560" cy="11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444096"/>
            <a:ext cx="228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2582</Words>
  <Application>Microsoft Office PowerPoint</Application>
  <PresentationFormat>On-screen Show (16:9)</PresentationFormat>
  <Paragraphs>183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Catamaran Light</vt:lpstr>
      <vt:lpstr>Livvic</vt:lpstr>
      <vt:lpstr>Roboto</vt:lpstr>
      <vt:lpstr>Times New Roman</vt:lpstr>
      <vt:lpstr>Fira Sans Extra Condensed Medium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Edgar Mendes</cp:lastModifiedBy>
  <cp:revision>26</cp:revision>
  <dcterms:modified xsi:type="dcterms:W3CDTF">2023-07-21T14:46:19Z</dcterms:modified>
</cp:coreProperties>
</file>